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59" r:id="rId6"/>
    <p:sldId id="260" r:id="rId7"/>
    <p:sldId id="266" r:id="rId8"/>
    <p:sldId id="263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1574A4"/>
    <a:srgbClr val="177EB2"/>
    <a:srgbClr val="00759A"/>
    <a:srgbClr val="3D74FF"/>
    <a:srgbClr val="5091FF"/>
    <a:srgbClr val="D7D7D7"/>
  </p:clrMru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5BE263C-DBD7-4A20-BB59-AAB30ACAA65A}" styleName="Stile medio 3 - 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02" autoAdjust="0"/>
    <p:restoredTop sz="94635" autoAdjust="0"/>
  </p:normalViewPr>
  <p:slideViewPr>
    <p:cSldViewPr snapToObjects="1">
      <p:cViewPr>
        <p:scale>
          <a:sx n="100" d="100"/>
          <a:sy n="100" d="100"/>
        </p:scale>
        <p:origin x="-1128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CDD23E-7934-884B-8AD6-3926AB8F213A}" type="datetimeFigureOut">
              <a:rPr lang="it-IT" smtClean="0"/>
              <a:pPr/>
              <a:t>8-07-2014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1800E-7A4E-F14D-86D1-CFE5B8930911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1800E-7A4E-F14D-86D1-CFE5B8930911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1800E-7A4E-F14D-86D1-CFE5B8930911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D5DD-81FC-854B-94CF-A3880D8F870E}" type="datetimeFigureOut">
              <a:rPr lang="it-IT" smtClean="0"/>
              <a:pPr/>
              <a:t>8-07-2014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6CC7-B3A2-4147-A9E4-8563C33BC4F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D5DD-81FC-854B-94CF-A3880D8F870E}" type="datetimeFigureOut">
              <a:rPr lang="it-IT" smtClean="0"/>
              <a:pPr/>
              <a:t>8-07-2014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6CC7-B3A2-4147-A9E4-8563C33BC4F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D5DD-81FC-854B-94CF-A3880D8F870E}" type="datetimeFigureOut">
              <a:rPr lang="it-IT" smtClean="0"/>
              <a:pPr/>
              <a:t>8-07-2014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6CC7-B3A2-4147-A9E4-8563C33BC4F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D5DD-81FC-854B-94CF-A3880D8F870E}" type="datetimeFigureOut">
              <a:rPr lang="it-IT" smtClean="0"/>
              <a:pPr/>
              <a:t>8-07-2014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6CC7-B3A2-4147-A9E4-8563C33BC4F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D5DD-81FC-854B-94CF-A3880D8F870E}" type="datetimeFigureOut">
              <a:rPr lang="it-IT" smtClean="0"/>
              <a:pPr/>
              <a:t>8-07-2014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6CC7-B3A2-4147-A9E4-8563C33BC4F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D5DD-81FC-854B-94CF-A3880D8F870E}" type="datetimeFigureOut">
              <a:rPr lang="it-IT" smtClean="0"/>
              <a:pPr/>
              <a:t>8-07-2014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6CC7-B3A2-4147-A9E4-8563C33BC4F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D5DD-81FC-854B-94CF-A3880D8F870E}" type="datetimeFigureOut">
              <a:rPr lang="it-IT" smtClean="0"/>
              <a:pPr/>
              <a:t>8-07-2014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6CC7-B3A2-4147-A9E4-8563C33BC4F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D5DD-81FC-854B-94CF-A3880D8F870E}" type="datetimeFigureOut">
              <a:rPr lang="it-IT" smtClean="0"/>
              <a:pPr/>
              <a:t>8-07-2014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6CC7-B3A2-4147-A9E4-8563C33BC4F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D5DD-81FC-854B-94CF-A3880D8F870E}" type="datetimeFigureOut">
              <a:rPr lang="it-IT" smtClean="0"/>
              <a:pPr/>
              <a:t>8-07-2014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6CC7-B3A2-4147-A9E4-8563C33BC4F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D5DD-81FC-854B-94CF-A3880D8F870E}" type="datetimeFigureOut">
              <a:rPr lang="it-IT" smtClean="0"/>
              <a:pPr/>
              <a:t>8-07-2014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6CC7-B3A2-4147-A9E4-8563C33BC4F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D5DD-81FC-854B-94CF-A3880D8F870E}" type="datetimeFigureOut">
              <a:rPr lang="it-IT" smtClean="0"/>
              <a:pPr/>
              <a:t>8-07-2014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6CC7-B3A2-4147-A9E4-8563C33BC4F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DD5DD-81FC-854B-94CF-A3880D8F870E}" type="datetimeFigureOut">
              <a:rPr lang="it-IT" smtClean="0"/>
              <a:pPr/>
              <a:t>8-07-2014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86CC7-B3A2-4147-A9E4-8563C33BC4F4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1574A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3400" y="-76200"/>
            <a:ext cx="8229600" cy="1470025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FFFFFF"/>
                </a:solidFill>
                <a:latin typeface="Cambria"/>
                <a:cs typeface="Cambria"/>
              </a:rPr>
              <a:t>UNIVERSITÀ DEGLI STUDI </a:t>
            </a:r>
            <a:r>
              <a:rPr lang="it-IT" sz="2400" b="1" dirty="0" err="1" smtClean="0">
                <a:solidFill>
                  <a:srgbClr val="FFFFFF"/>
                </a:solidFill>
                <a:latin typeface="Cambria"/>
                <a:cs typeface="Cambria"/>
              </a:rPr>
              <a:t>DI</a:t>
            </a:r>
            <a:r>
              <a:rPr lang="it-IT" sz="2400" b="1" dirty="0" smtClean="0">
                <a:solidFill>
                  <a:srgbClr val="FFFFFF"/>
                </a:solidFill>
                <a:latin typeface="Cambria"/>
                <a:cs typeface="Cambria"/>
              </a:rPr>
              <a:t> MODENA E REGGIO EMILIA DIPARTIMENTO </a:t>
            </a:r>
            <a:r>
              <a:rPr lang="it-IT" sz="2400" b="1" dirty="0" err="1" smtClean="0">
                <a:solidFill>
                  <a:srgbClr val="FFFFFF"/>
                </a:solidFill>
                <a:latin typeface="Cambria"/>
                <a:cs typeface="Cambria"/>
              </a:rPr>
              <a:t>DI</a:t>
            </a:r>
            <a:r>
              <a:rPr lang="it-IT" sz="2400" b="1" dirty="0" smtClean="0">
                <a:solidFill>
                  <a:srgbClr val="FFFFFF"/>
                </a:solidFill>
                <a:latin typeface="Cambria"/>
                <a:cs typeface="Cambria"/>
              </a:rPr>
              <a:t> INGEGNERIA “Enzo Ferrari” </a:t>
            </a:r>
            <a:endParaRPr lang="it-IT" sz="2400" b="1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905000" y="16002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rgbClr val="1574A4"/>
                </a:solidFill>
              </a:rPr>
              <a:t>Corso di Laurea in Ingegneria Informatica</a:t>
            </a:r>
            <a:endParaRPr lang="it-IT" sz="2400" dirty="0">
              <a:solidFill>
                <a:srgbClr val="1574A4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905000" y="6091535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rgbClr val="1574A4"/>
                </a:solidFill>
              </a:rPr>
              <a:t>Anno Accademico 2013/2014</a:t>
            </a:r>
            <a:endParaRPr lang="it-IT" sz="2400" dirty="0">
              <a:solidFill>
                <a:srgbClr val="1574A4"/>
              </a:solidFill>
            </a:endParaRPr>
          </a:p>
        </p:txBody>
      </p:sp>
      <p:sp>
        <p:nvSpPr>
          <p:cNvPr id="8" name="Arrotonda angolo stesso lato rettangolo 7"/>
          <p:cNvSpPr/>
          <p:nvPr/>
        </p:nvSpPr>
        <p:spPr>
          <a:xfrm rot="5400000">
            <a:off x="1179981" y="3694581"/>
            <a:ext cx="916636" cy="3276601"/>
          </a:xfrm>
          <a:prstGeom prst="round2SameRect">
            <a:avLst/>
          </a:prstGeom>
          <a:solidFill>
            <a:srgbClr val="1574A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76200" y="49530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000" dirty="0" smtClean="0">
                <a:solidFill>
                  <a:srgbClr val="FFFFFF"/>
                </a:solidFill>
              </a:rPr>
              <a:t>Relatore</a:t>
            </a:r>
          </a:p>
          <a:p>
            <a:pPr algn="r"/>
            <a:r>
              <a:rPr lang="it-IT" sz="2000" dirty="0" smtClean="0">
                <a:solidFill>
                  <a:srgbClr val="FFFFFF"/>
                </a:solidFill>
              </a:rPr>
              <a:t>Prof</a:t>
            </a:r>
            <a:r>
              <a:rPr lang="it-IT" sz="2000" dirty="0">
                <a:solidFill>
                  <a:srgbClr val="FFFFFF"/>
                </a:solidFill>
              </a:rPr>
              <a:t>. Domenico Beneventano</a:t>
            </a:r>
            <a:r>
              <a:rPr lang="it-IT" sz="2000" dirty="0" smtClean="0">
                <a:solidFill>
                  <a:srgbClr val="FFFFFF"/>
                </a:solidFill>
              </a:rPr>
              <a:t> </a:t>
            </a:r>
          </a:p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81000" y="2592388"/>
            <a:ext cx="8610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>
                <a:solidFill>
                  <a:schemeClr val="bg2">
                    <a:lumMod val="50000"/>
                  </a:schemeClr>
                </a:solidFill>
                <a:latin typeface="Copperplate Gothic Bold"/>
                <a:cs typeface="Copperplate Gothic Bold"/>
              </a:rPr>
              <a:t>Progetto ed implementazione di un database per la gestione di metadati di campioni/</a:t>
            </a:r>
            <a:r>
              <a:rPr lang="it-IT" sz="3000" b="1" dirty="0" err="1">
                <a:solidFill>
                  <a:schemeClr val="bg2">
                    <a:lumMod val="50000"/>
                  </a:schemeClr>
                </a:solidFill>
                <a:latin typeface="Copperplate Gothic Bold"/>
                <a:cs typeface="Copperplate Gothic Bold"/>
              </a:rPr>
              <a:t>esperimenti genomici</a:t>
            </a:r>
            <a:endParaRPr lang="it-IT" sz="3000" b="1" dirty="0">
              <a:solidFill>
                <a:schemeClr val="bg2">
                  <a:lumMod val="50000"/>
                </a:schemeClr>
              </a:solidFill>
              <a:latin typeface="Copperplate Gothic Bold"/>
              <a:cs typeface="Copperplate Gothic Bold"/>
            </a:endParaRPr>
          </a:p>
          <a:p>
            <a:endParaRPr lang="it-IT" sz="3200" b="1" dirty="0"/>
          </a:p>
        </p:txBody>
      </p:sp>
      <p:sp>
        <p:nvSpPr>
          <p:cNvPr id="13" name="Arrotonda angolo stesso lato rettangolo 12"/>
          <p:cNvSpPr/>
          <p:nvPr/>
        </p:nvSpPr>
        <p:spPr>
          <a:xfrm rot="16200000">
            <a:off x="7047381" y="3694581"/>
            <a:ext cx="916636" cy="3276601"/>
          </a:xfrm>
          <a:prstGeom prst="round2SameRect">
            <a:avLst/>
          </a:prstGeom>
          <a:solidFill>
            <a:srgbClr val="1574A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5943600" y="49530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FFFFFF"/>
                </a:solidFill>
              </a:rPr>
              <a:t>Candidato </a:t>
            </a:r>
          </a:p>
          <a:p>
            <a:r>
              <a:rPr lang="it-IT" sz="2000" dirty="0" smtClean="0">
                <a:solidFill>
                  <a:srgbClr val="FFFFFF"/>
                </a:solidFill>
              </a:rPr>
              <a:t>Bolelli Federico</a:t>
            </a:r>
          </a:p>
          <a:p>
            <a:endParaRPr lang="it-IT" dirty="0"/>
          </a:p>
        </p:txBody>
      </p:sp>
      <p:cxnSp>
        <p:nvCxnSpPr>
          <p:cNvPr id="12" name="Connettore 1 11"/>
          <p:cNvCxnSpPr/>
          <p:nvPr/>
        </p:nvCxnSpPr>
        <p:spPr>
          <a:xfrm>
            <a:off x="1905000" y="2438400"/>
            <a:ext cx="5715000" cy="1588"/>
          </a:xfrm>
          <a:prstGeom prst="line">
            <a:avLst/>
          </a:prstGeom>
          <a:ln w="3175" cmpd="sng">
            <a:solidFill>
              <a:srgbClr val="1574A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2514600" y="4265612"/>
            <a:ext cx="4343400" cy="1588"/>
          </a:xfrm>
          <a:prstGeom prst="line">
            <a:avLst/>
          </a:prstGeom>
          <a:ln w="3175" cmpd="sng">
            <a:solidFill>
              <a:srgbClr val="1574A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1574A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533400" y="-76200"/>
            <a:ext cx="8229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000" b="1" dirty="0" smtClean="0">
                <a:solidFill>
                  <a:srgbClr val="FFFFFF"/>
                </a:solidFill>
                <a:latin typeface="Cambria"/>
                <a:ea typeface="+mj-ea"/>
                <a:cs typeface="Cambria"/>
              </a:rPr>
              <a:t>CONCLUSIONI E SVILUPPI</a:t>
            </a:r>
            <a:r>
              <a:rPr lang="it-IT" sz="3200" b="1" dirty="0" smtClean="0">
                <a:solidFill>
                  <a:srgbClr val="D7D7D7"/>
                </a:solidFill>
                <a:latin typeface="Cambria"/>
                <a:ea typeface="+mj-ea"/>
                <a:cs typeface="Cambria"/>
              </a:rPr>
              <a:t> </a:t>
            </a:r>
            <a:r>
              <a:rPr lang="it-IT" sz="4000" b="1" dirty="0" smtClean="0">
                <a:solidFill>
                  <a:srgbClr val="FFFFFF"/>
                </a:solidFill>
                <a:latin typeface="Cambria"/>
                <a:ea typeface="+mj-ea"/>
                <a:cs typeface="Cambria"/>
              </a:rPr>
              <a:t>FUTURI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762000" y="1447800"/>
            <a:ext cx="75438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Progetto e sviluppo del </a:t>
            </a:r>
            <a:r>
              <a:rPr lang="it-IT" sz="3200" dirty="0" err="1" smtClean="0"/>
              <a:t>DataBase</a:t>
            </a:r>
            <a:endParaRPr lang="it-IT" sz="3200" dirty="0" smtClean="0"/>
          </a:p>
          <a:p>
            <a:pPr lvl="1"/>
            <a:r>
              <a:rPr lang="it-IT" sz="2800" dirty="0" smtClean="0"/>
              <a:t>Gestione degli attributi dinamici (tag)</a:t>
            </a:r>
          </a:p>
          <a:p>
            <a:endParaRPr lang="it-IT" dirty="0" smtClean="0"/>
          </a:p>
          <a:p>
            <a:r>
              <a:rPr lang="it-IT" sz="3200" dirty="0" smtClean="0"/>
              <a:t>Progettazione e sviluppo ETL</a:t>
            </a:r>
          </a:p>
          <a:p>
            <a:pPr lvl="1"/>
            <a:r>
              <a:rPr lang="it-IT" sz="2800" dirty="0" smtClean="0"/>
              <a:t>Connessione automatica al server FTP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  <a:p>
            <a:r>
              <a:rPr lang="it-IT" sz="3200" dirty="0" smtClean="0"/>
              <a:t>Integrazione dati provenienti da più sorgenti</a:t>
            </a:r>
          </a:p>
          <a:p>
            <a:r>
              <a:rPr lang="it-IT" sz="3200" dirty="0" smtClean="0"/>
              <a:t> 	</a:t>
            </a:r>
            <a:r>
              <a:rPr lang="it-IT" sz="2800" dirty="0" smtClean="0"/>
              <a:t>Processi ETL per Array Express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  <a:p>
            <a:r>
              <a:rPr lang="it-IT" sz="3200" dirty="0" smtClean="0"/>
              <a:t>Sviluppo GUI:</a:t>
            </a:r>
          </a:p>
          <a:p>
            <a:r>
              <a:rPr lang="it-IT" sz="3200" dirty="0" smtClean="0"/>
              <a:t>	</a:t>
            </a:r>
            <a:r>
              <a:rPr lang="it-IT" sz="2800" dirty="0" smtClean="0"/>
              <a:t>Composizione automatica delle query</a:t>
            </a:r>
            <a:r>
              <a:rPr lang="it-IT" sz="3200" dirty="0" smtClean="0"/>
              <a:t>	</a:t>
            </a:r>
          </a:p>
          <a:p>
            <a:r>
              <a:rPr lang="it-IT" sz="3200" dirty="0" smtClean="0"/>
              <a:t>	</a:t>
            </a:r>
            <a:r>
              <a:rPr lang="it-IT" sz="2800" dirty="0" smtClean="0"/>
              <a:t>Gestione dei basket</a:t>
            </a:r>
            <a:endParaRPr lang="it-IT" sz="3200" dirty="0" smtClean="0"/>
          </a:p>
          <a:p>
            <a:endParaRPr lang="it-IT" sz="2800" dirty="0" smtClean="0"/>
          </a:p>
        </p:txBody>
      </p:sp>
      <p:sp>
        <p:nvSpPr>
          <p:cNvPr id="7" name="Ovale 6"/>
          <p:cNvSpPr/>
          <p:nvPr/>
        </p:nvSpPr>
        <p:spPr>
          <a:xfrm>
            <a:off x="533400" y="1676400"/>
            <a:ext cx="152400" cy="152400"/>
          </a:xfrm>
          <a:prstGeom prst="ellipse">
            <a:avLst/>
          </a:prstGeom>
          <a:ln>
            <a:solidFill>
              <a:srgbClr val="1574A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533400" y="2895600"/>
            <a:ext cx="152400" cy="152400"/>
          </a:xfrm>
          <a:prstGeom prst="ellipse">
            <a:avLst/>
          </a:prstGeom>
          <a:ln>
            <a:solidFill>
              <a:srgbClr val="1574A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1143000" y="6324600"/>
            <a:ext cx="76200" cy="76200"/>
          </a:xfrm>
          <a:prstGeom prst="ellipse">
            <a:avLst/>
          </a:prstGeom>
          <a:ln>
            <a:solidFill>
              <a:srgbClr val="1574A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1143000" y="4572000"/>
            <a:ext cx="76200" cy="76200"/>
          </a:xfrm>
          <a:prstGeom prst="ellipse">
            <a:avLst/>
          </a:prstGeom>
          <a:ln>
            <a:solidFill>
              <a:srgbClr val="1574A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533400" y="5334000"/>
            <a:ext cx="152400" cy="152400"/>
          </a:xfrm>
          <a:prstGeom prst="ellipse">
            <a:avLst/>
          </a:prstGeom>
          <a:ln>
            <a:solidFill>
              <a:srgbClr val="1574A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1143000" y="2133600"/>
            <a:ext cx="76200" cy="76200"/>
          </a:xfrm>
          <a:prstGeom prst="ellipse">
            <a:avLst/>
          </a:prstGeom>
          <a:ln>
            <a:solidFill>
              <a:srgbClr val="1574A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/>
          <p:cNvSpPr/>
          <p:nvPr/>
        </p:nvSpPr>
        <p:spPr>
          <a:xfrm>
            <a:off x="1143000" y="3352800"/>
            <a:ext cx="76200" cy="76200"/>
          </a:xfrm>
          <a:prstGeom prst="ellipse">
            <a:avLst/>
          </a:prstGeom>
          <a:ln>
            <a:solidFill>
              <a:srgbClr val="1574A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Ovale 14"/>
          <p:cNvSpPr/>
          <p:nvPr/>
        </p:nvSpPr>
        <p:spPr>
          <a:xfrm>
            <a:off x="1143000" y="5867400"/>
            <a:ext cx="76200" cy="76200"/>
          </a:xfrm>
          <a:prstGeom prst="ellipse">
            <a:avLst/>
          </a:prstGeom>
          <a:ln>
            <a:solidFill>
              <a:srgbClr val="1574A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Ovale 15"/>
          <p:cNvSpPr/>
          <p:nvPr/>
        </p:nvSpPr>
        <p:spPr>
          <a:xfrm>
            <a:off x="533400" y="4114800"/>
            <a:ext cx="152400" cy="152400"/>
          </a:xfrm>
          <a:prstGeom prst="ellipse">
            <a:avLst/>
          </a:prstGeom>
          <a:ln>
            <a:solidFill>
              <a:srgbClr val="1574A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otonda angolo stesso lato rettangolo 11"/>
          <p:cNvSpPr/>
          <p:nvPr/>
        </p:nvSpPr>
        <p:spPr>
          <a:xfrm rot="16200000">
            <a:off x="7047381" y="3315818"/>
            <a:ext cx="916636" cy="3276601"/>
          </a:xfrm>
          <a:prstGeom prst="round2SameRect">
            <a:avLst/>
          </a:prstGeom>
          <a:solidFill>
            <a:srgbClr val="1574A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1574A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0" y="-9842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000" b="1" dirty="0" smtClean="0">
                <a:solidFill>
                  <a:srgbClr val="FFFFFF"/>
                </a:solidFill>
                <a:latin typeface="Cambria"/>
                <a:ea typeface="+mj-ea"/>
                <a:cs typeface="Cambria"/>
              </a:rPr>
              <a:t>GRAZIE</a:t>
            </a:r>
            <a:r>
              <a:rPr lang="it-IT" sz="3200" b="1" dirty="0" smtClean="0">
                <a:solidFill>
                  <a:srgbClr val="D7D7D7"/>
                </a:solidFill>
                <a:latin typeface="Cambria"/>
                <a:ea typeface="+mj-ea"/>
                <a:cs typeface="Cambria"/>
              </a:rPr>
              <a:t> </a:t>
            </a:r>
            <a:r>
              <a:rPr lang="it-IT" sz="4000" b="1" dirty="0" smtClean="0">
                <a:solidFill>
                  <a:srgbClr val="FFFFFF"/>
                </a:solidFill>
                <a:latin typeface="Cambria"/>
                <a:ea typeface="+mj-ea"/>
                <a:cs typeface="Cambria"/>
              </a:rPr>
              <a:t>PER</a:t>
            </a:r>
            <a:r>
              <a:rPr lang="it-IT" sz="3200" b="1" dirty="0" smtClean="0">
                <a:solidFill>
                  <a:srgbClr val="D7D7D7"/>
                </a:solidFill>
                <a:latin typeface="Cambria"/>
                <a:ea typeface="+mj-ea"/>
                <a:cs typeface="Cambria"/>
              </a:rPr>
              <a:t> </a:t>
            </a:r>
            <a:r>
              <a:rPr lang="it-IT" sz="4000" b="1" dirty="0" smtClean="0">
                <a:solidFill>
                  <a:srgbClr val="FFFFFF"/>
                </a:solidFill>
                <a:latin typeface="Cambria"/>
                <a:ea typeface="+mj-ea"/>
                <a:cs typeface="Cambria"/>
              </a:rPr>
              <a:t>L’ATTENZIONE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905000" y="6091535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rgbClr val="1574A4"/>
                </a:solidFill>
              </a:rPr>
              <a:t>Anno Accademico 2013/2014</a:t>
            </a:r>
            <a:endParaRPr lang="it-IT" sz="2400" dirty="0">
              <a:solidFill>
                <a:srgbClr val="1574A4"/>
              </a:solidFill>
            </a:endParaRPr>
          </a:p>
        </p:txBody>
      </p:sp>
      <p:sp>
        <p:nvSpPr>
          <p:cNvPr id="7" name="Arrotonda angolo stesso lato rettangolo 6"/>
          <p:cNvSpPr/>
          <p:nvPr/>
        </p:nvSpPr>
        <p:spPr>
          <a:xfrm rot="5400000">
            <a:off x="1179982" y="3315818"/>
            <a:ext cx="916636" cy="3276601"/>
          </a:xfrm>
          <a:prstGeom prst="round2SameRect">
            <a:avLst/>
          </a:prstGeom>
          <a:solidFill>
            <a:srgbClr val="1574A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76200" y="45720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000" dirty="0" smtClean="0">
                <a:solidFill>
                  <a:srgbClr val="FFFFFF"/>
                </a:solidFill>
              </a:rPr>
              <a:t>Relatore</a:t>
            </a:r>
          </a:p>
          <a:p>
            <a:pPr algn="r"/>
            <a:r>
              <a:rPr lang="it-IT" sz="2000" dirty="0" smtClean="0">
                <a:solidFill>
                  <a:srgbClr val="FFFFFF"/>
                </a:solidFill>
              </a:rPr>
              <a:t>Prof</a:t>
            </a:r>
            <a:r>
              <a:rPr lang="it-IT" sz="2000" dirty="0">
                <a:solidFill>
                  <a:srgbClr val="FFFFFF"/>
                </a:solidFill>
              </a:rPr>
              <a:t>. Domenico Beneventano</a:t>
            </a:r>
            <a:r>
              <a:rPr lang="it-IT" sz="2000" dirty="0" smtClean="0">
                <a:solidFill>
                  <a:srgbClr val="FFFFFF"/>
                </a:solidFill>
              </a:rPr>
              <a:t> </a:t>
            </a:r>
          </a:p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867400" y="45720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FFFFFF"/>
                </a:solidFill>
              </a:rPr>
              <a:t>Candidato </a:t>
            </a:r>
          </a:p>
          <a:p>
            <a:r>
              <a:rPr lang="it-IT" sz="2000" dirty="0" smtClean="0">
                <a:solidFill>
                  <a:srgbClr val="FFFFFF"/>
                </a:solidFill>
              </a:rPr>
              <a:t>Bolelli Federico</a:t>
            </a:r>
          </a:p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-1" y="2598003"/>
            <a:ext cx="91821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Per maggiori dettagli consultare la pagina web</a:t>
            </a:r>
          </a:p>
          <a:p>
            <a:pPr algn="ctr"/>
            <a:r>
              <a:rPr lang="it-IT" sz="2000" u="sng" dirty="0" smtClean="0">
                <a:solidFill>
                  <a:srgbClr val="0000FF"/>
                </a:solidFill>
              </a:rPr>
              <a:t>http://www.dbgroup.unimo.it/site2012/</a:t>
            </a:r>
            <a:r>
              <a:rPr lang="it-IT" sz="2000" u="sng" dirty="0" err="1" smtClean="0">
                <a:solidFill>
                  <a:srgbClr val="0000FF"/>
                </a:solidFill>
              </a:rPr>
              <a:t>index.php</a:t>
            </a:r>
            <a:r>
              <a:rPr lang="it-IT" sz="2000" u="sng" dirty="0" smtClean="0">
                <a:solidFill>
                  <a:srgbClr val="0000FF"/>
                </a:solidFill>
              </a:rPr>
              <a:t>/</a:t>
            </a:r>
            <a:r>
              <a:rPr lang="it-IT" sz="2000" u="sng" dirty="0" err="1" smtClean="0">
                <a:solidFill>
                  <a:srgbClr val="0000FF"/>
                </a:solidFill>
              </a:rPr>
              <a:t>published-thesis</a:t>
            </a:r>
            <a:r>
              <a:rPr lang="it-IT" sz="2000" u="sng" dirty="0" smtClean="0">
                <a:solidFill>
                  <a:srgbClr val="0000FF"/>
                </a:solidFill>
              </a:rPr>
              <a:t>/triennale</a:t>
            </a:r>
            <a:endParaRPr lang="it-IT" sz="2000" u="sng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1574A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533400" y="-76200"/>
            <a:ext cx="8229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514350" marR="0" lvl="0" indent="-5143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4400" b="1" dirty="0" smtClean="0">
                <a:solidFill>
                  <a:srgbClr val="FFFFFF"/>
                </a:solidFill>
                <a:latin typeface="Cambria"/>
                <a:ea typeface="+mj-ea"/>
                <a:cs typeface="Cambria"/>
              </a:rPr>
              <a:t>MOTIVAZIONI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533400" y="16764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Crescita esponenziale di (meta)dati sperimentali di analisi 													</a:t>
            </a:r>
            <a:r>
              <a:rPr lang="it-IT" sz="2400" dirty="0" err="1" smtClean="0"/>
              <a:t>trascrizionale</a:t>
            </a:r>
            <a:r>
              <a:rPr lang="it-IT" sz="2400" dirty="0" smtClean="0"/>
              <a:t> </a:t>
            </a:r>
            <a:endParaRPr lang="it-IT" sz="2400" dirty="0"/>
          </a:p>
        </p:txBody>
      </p:sp>
      <p:sp>
        <p:nvSpPr>
          <p:cNvPr id="9" name="Ovale 8"/>
          <p:cNvSpPr/>
          <p:nvPr/>
        </p:nvSpPr>
        <p:spPr>
          <a:xfrm>
            <a:off x="381000" y="1828800"/>
            <a:ext cx="152400" cy="152400"/>
          </a:xfrm>
          <a:prstGeom prst="ellipse">
            <a:avLst/>
          </a:prstGeom>
          <a:ln>
            <a:solidFill>
              <a:srgbClr val="1574A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asellaDiTesto 17"/>
          <p:cNvSpPr txBox="1"/>
          <p:nvPr/>
        </p:nvSpPr>
        <p:spPr>
          <a:xfrm>
            <a:off x="533400" y="2689086"/>
            <a:ext cx="24073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Sviluppo delle tecnologie del Silicio</a:t>
            </a:r>
            <a:endParaRPr lang="it-IT" sz="2000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3550365" y="2721114"/>
            <a:ext cx="22408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Recenti scoperte in ambito biomedico</a:t>
            </a:r>
            <a:endParaRPr lang="it-IT" sz="2000" dirty="0"/>
          </a:p>
        </p:txBody>
      </p:sp>
      <p:pic>
        <p:nvPicPr>
          <p:cNvPr id="21" name="Immagine 20" descr="genechi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496" y="2689086"/>
            <a:ext cx="2170104" cy="3864114"/>
          </a:xfrm>
          <a:prstGeom prst="rect">
            <a:avLst/>
          </a:prstGeom>
        </p:spPr>
      </p:pic>
      <p:cxnSp>
        <p:nvCxnSpPr>
          <p:cNvPr id="23" name="Connettore 2 22"/>
          <p:cNvCxnSpPr>
            <a:endCxn id="18" idx="0"/>
          </p:cNvCxnSpPr>
          <p:nvPr/>
        </p:nvCxnSpPr>
        <p:spPr>
          <a:xfrm rot="5400000">
            <a:off x="1535540" y="2487543"/>
            <a:ext cx="40308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/>
          <p:cNvSpPr txBox="1"/>
          <p:nvPr/>
        </p:nvSpPr>
        <p:spPr>
          <a:xfrm>
            <a:off x="533400" y="5253335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/>
              <a:t>Vantaggi</a:t>
            </a:r>
            <a:r>
              <a:rPr lang="it-IT" sz="2200" dirty="0" smtClean="0"/>
              <a:t> </a:t>
            </a:r>
            <a:r>
              <a:rPr lang="it-IT" sz="2400" dirty="0" smtClean="0"/>
              <a:t>economici</a:t>
            </a:r>
            <a:endParaRPr lang="it-IT" sz="2400" dirty="0"/>
          </a:p>
        </p:txBody>
      </p:sp>
      <p:sp>
        <p:nvSpPr>
          <p:cNvPr id="30" name="Ovale 29"/>
          <p:cNvSpPr/>
          <p:nvPr/>
        </p:nvSpPr>
        <p:spPr>
          <a:xfrm>
            <a:off x="381000" y="3955197"/>
            <a:ext cx="152400" cy="152400"/>
          </a:xfrm>
          <a:prstGeom prst="ellipse">
            <a:avLst/>
          </a:prstGeom>
          <a:ln>
            <a:solidFill>
              <a:srgbClr val="1574A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/>
          <p:cNvSpPr/>
          <p:nvPr/>
        </p:nvSpPr>
        <p:spPr>
          <a:xfrm>
            <a:off x="381000" y="5412938"/>
            <a:ext cx="152400" cy="152400"/>
          </a:xfrm>
          <a:prstGeom prst="ellipse">
            <a:avLst/>
          </a:prstGeom>
          <a:ln>
            <a:solidFill>
              <a:srgbClr val="1574A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5" name="I 6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4495800"/>
            <a:ext cx="2621874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CasellaDiTesto 30"/>
          <p:cNvSpPr txBox="1"/>
          <p:nvPr/>
        </p:nvSpPr>
        <p:spPr>
          <a:xfrm>
            <a:off x="533400" y="3810000"/>
            <a:ext cx="525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/>
              <a:t>Esigenza di trattare i dati secondo metodologie ed algoritmi </a:t>
            </a:r>
            <a:r>
              <a:rPr lang="it-IT" sz="2400" i="1" dirty="0" smtClean="0"/>
              <a:t>ad-hoc</a:t>
            </a:r>
            <a:endParaRPr lang="it-IT" sz="2200" i="1" dirty="0"/>
          </a:p>
        </p:txBody>
      </p:sp>
      <p:sp>
        <p:nvSpPr>
          <p:cNvPr id="24" name="Freccia curva 23"/>
          <p:cNvSpPr/>
          <p:nvPr/>
        </p:nvSpPr>
        <p:spPr>
          <a:xfrm rot="10800000">
            <a:off x="5029201" y="6019800"/>
            <a:ext cx="2514600" cy="762000"/>
          </a:xfrm>
          <a:prstGeom prst="bentArrow">
            <a:avLst>
              <a:gd name="adj1" fmla="val 13333"/>
              <a:gd name="adj2" fmla="val 20556"/>
              <a:gd name="adj3" fmla="val 25000"/>
              <a:gd name="adj4" fmla="val 4513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cxnSp>
        <p:nvCxnSpPr>
          <p:cNvPr id="38" name="Connettore 2 37"/>
          <p:cNvCxnSpPr/>
          <p:nvPr/>
        </p:nvCxnSpPr>
        <p:spPr>
          <a:xfrm rot="5400000">
            <a:off x="4445863" y="2486749"/>
            <a:ext cx="40308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1574A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533400" y="-76200"/>
            <a:ext cx="8229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514350" marR="0" lvl="0" indent="-51435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4400" b="1" dirty="0" smtClean="0">
                <a:solidFill>
                  <a:schemeClr val="bg1"/>
                </a:solidFill>
                <a:latin typeface="Cambria"/>
                <a:ea typeface="+mj-ea"/>
                <a:cs typeface="Cambria"/>
              </a:rPr>
              <a:t>ELEMENTI</a:t>
            </a:r>
            <a:r>
              <a:rPr lang="it-IT" sz="3200" b="1" dirty="0" smtClean="0">
                <a:solidFill>
                  <a:schemeClr val="bg1"/>
                </a:solidFill>
                <a:latin typeface="Cambria"/>
                <a:ea typeface="+mj-ea"/>
                <a:cs typeface="Cambria"/>
              </a:rPr>
              <a:t> </a:t>
            </a:r>
            <a:r>
              <a:rPr lang="it-IT" sz="4400" b="1" dirty="0" smtClean="0">
                <a:solidFill>
                  <a:schemeClr val="bg1"/>
                </a:solidFill>
                <a:latin typeface="Cambria"/>
                <a:ea typeface="+mj-ea"/>
                <a:cs typeface="Cambria"/>
              </a:rPr>
              <a:t>FONDAMENTALI</a:t>
            </a:r>
          </a:p>
        </p:txBody>
      </p:sp>
      <p:sp>
        <p:nvSpPr>
          <p:cNvPr id="10" name="Ovale 9"/>
          <p:cNvSpPr/>
          <p:nvPr/>
        </p:nvSpPr>
        <p:spPr>
          <a:xfrm>
            <a:off x="381000" y="2057400"/>
            <a:ext cx="152400" cy="152400"/>
          </a:xfrm>
          <a:prstGeom prst="ellipse">
            <a:avLst/>
          </a:prstGeom>
          <a:ln>
            <a:solidFill>
              <a:srgbClr val="1574A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381000" y="3200400"/>
            <a:ext cx="152400" cy="152400"/>
          </a:xfrm>
          <a:prstGeom prst="ellipse">
            <a:avLst/>
          </a:prstGeom>
          <a:ln>
            <a:solidFill>
              <a:srgbClr val="1574A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 descr="Schermata 2014-07-03 a 15.13.1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1393824"/>
            <a:ext cx="3785825" cy="5464175"/>
          </a:xfrm>
          <a:prstGeom prst="rect">
            <a:avLst/>
          </a:prstGeom>
        </p:spPr>
      </p:pic>
      <p:sp>
        <p:nvSpPr>
          <p:cNvPr id="14" name="Ovale 13"/>
          <p:cNvSpPr/>
          <p:nvPr/>
        </p:nvSpPr>
        <p:spPr>
          <a:xfrm>
            <a:off x="838200" y="4876800"/>
            <a:ext cx="76200" cy="76200"/>
          </a:xfrm>
          <a:prstGeom prst="ellipse">
            <a:avLst/>
          </a:prstGeom>
          <a:ln>
            <a:solidFill>
              <a:srgbClr val="1574A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Ovale 14"/>
          <p:cNvSpPr/>
          <p:nvPr/>
        </p:nvSpPr>
        <p:spPr>
          <a:xfrm>
            <a:off x="381000" y="4419600"/>
            <a:ext cx="152400" cy="152400"/>
          </a:xfrm>
          <a:prstGeom prst="ellipse">
            <a:avLst/>
          </a:prstGeom>
          <a:ln>
            <a:solidFill>
              <a:srgbClr val="1574A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Ovale 15"/>
          <p:cNvSpPr/>
          <p:nvPr/>
        </p:nvSpPr>
        <p:spPr>
          <a:xfrm>
            <a:off x="381000" y="5638800"/>
            <a:ext cx="152400" cy="152400"/>
          </a:xfrm>
          <a:prstGeom prst="ellipse">
            <a:avLst/>
          </a:prstGeom>
          <a:ln>
            <a:solidFill>
              <a:srgbClr val="1574A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Ovale 22"/>
          <p:cNvSpPr/>
          <p:nvPr/>
        </p:nvSpPr>
        <p:spPr>
          <a:xfrm>
            <a:off x="5334000" y="1393824"/>
            <a:ext cx="1371600" cy="869952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Ovale 23"/>
          <p:cNvSpPr/>
          <p:nvPr/>
        </p:nvSpPr>
        <p:spPr>
          <a:xfrm>
            <a:off x="6934200" y="1371600"/>
            <a:ext cx="2133600" cy="869952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Ovale 24"/>
          <p:cNvSpPr/>
          <p:nvPr/>
        </p:nvSpPr>
        <p:spPr>
          <a:xfrm>
            <a:off x="6477000" y="3200400"/>
            <a:ext cx="1143000" cy="1022352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Ovale 27"/>
          <p:cNvSpPr/>
          <p:nvPr/>
        </p:nvSpPr>
        <p:spPr>
          <a:xfrm>
            <a:off x="5943600" y="4460557"/>
            <a:ext cx="1066800" cy="2321243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Ovale 28"/>
          <p:cNvSpPr/>
          <p:nvPr/>
        </p:nvSpPr>
        <p:spPr>
          <a:xfrm>
            <a:off x="7162800" y="4460557"/>
            <a:ext cx="1066800" cy="2321243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Ovale 16"/>
          <p:cNvSpPr/>
          <p:nvPr/>
        </p:nvSpPr>
        <p:spPr>
          <a:xfrm>
            <a:off x="5638800" y="2438400"/>
            <a:ext cx="685800" cy="685800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Ovale 18"/>
          <p:cNvSpPr/>
          <p:nvPr/>
        </p:nvSpPr>
        <p:spPr>
          <a:xfrm>
            <a:off x="8001000" y="2362200"/>
            <a:ext cx="762000" cy="685800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533400" y="1838265"/>
            <a:ext cx="5638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dirty="0" smtClean="0"/>
              <a:t>Reverse </a:t>
            </a:r>
            <a:r>
              <a:rPr lang="it-IT" sz="2600" dirty="0" err="1" smtClean="0"/>
              <a:t>engineering</a:t>
            </a:r>
            <a:r>
              <a:rPr lang="it-IT" sz="2600" dirty="0" smtClean="0"/>
              <a:t> delle fonti</a:t>
            </a:r>
          </a:p>
          <a:p>
            <a:endParaRPr lang="it-IT" sz="2600" dirty="0" smtClean="0"/>
          </a:p>
          <a:p>
            <a:endParaRPr lang="it-IT" sz="2600" dirty="0" smtClean="0"/>
          </a:p>
          <a:p>
            <a:r>
              <a:rPr lang="it-IT" sz="2600" dirty="0" smtClean="0"/>
              <a:t>Progettazione e sviluppo del </a:t>
            </a:r>
            <a:r>
              <a:rPr lang="it-IT" sz="2600" dirty="0" err="1" smtClean="0"/>
              <a:t>DataBase</a:t>
            </a:r>
            <a:endParaRPr lang="it-IT" sz="2600" dirty="0" smtClean="0"/>
          </a:p>
          <a:p>
            <a:endParaRPr lang="it-IT" sz="2600" dirty="0" smtClean="0"/>
          </a:p>
          <a:p>
            <a:endParaRPr lang="it-IT" sz="2600" dirty="0" smtClean="0"/>
          </a:p>
          <a:p>
            <a:r>
              <a:rPr lang="it-IT" sz="2600" dirty="0" smtClean="0"/>
              <a:t>Progettazione e sviluppo ETL</a:t>
            </a:r>
          </a:p>
          <a:p>
            <a:r>
              <a:rPr lang="it-IT" sz="2600" dirty="0" smtClean="0"/>
              <a:t>	</a:t>
            </a:r>
            <a:r>
              <a:rPr lang="it-IT" sz="2000" dirty="0" smtClean="0"/>
              <a:t>Connessione automatica al server FTP</a:t>
            </a:r>
            <a:endParaRPr lang="it-IT" sz="2800" dirty="0" smtClean="0"/>
          </a:p>
          <a:p>
            <a:endParaRPr lang="it-IT" sz="2600" dirty="0" smtClean="0"/>
          </a:p>
          <a:p>
            <a:r>
              <a:rPr lang="it-IT" sz="2600" dirty="0" err="1" smtClean="0"/>
              <a:t>Graphical</a:t>
            </a:r>
            <a:r>
              <a:rPr lang="it-IT" sz="2800" dirty="0" smtClean="0"/>
              <a:t> </a:t>
            </a:r>
            <a:r>
              <a:rPr lang="it-IT" sz="2600" dirty="0" err="1" smtClean="0"/>
              <a:t>User</a:t>
            </a:r>
            <a:r>
              <a:rPr lang="it-IT" sz="2600" dirty="0" smtClean="0"/>
              <a:t> Interface </a:t>
            </a:r>
          </a:p>
          <a:p>
            <a:endParaRPr lang="it-IT" sz="2600" dirty="0" smtClean="0"/>
          </a:p>
          <a:p>
            <a:endParaRPr lang="it-IT" sz="2600" dirty="0" smtClean="0"/>
          </a:p>
          <a:p>
            <a:endParaRPr lang="it-IT" sz="2600" dirty="0" smtClean="0"/>
          </a:p>
          <a:p>
            <a:endParaRPr lang="it-IT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8" grpId="0" animBg="1"/>
      <p:bldP spid="29" grpId="0" animBg="1"/>
      <p:bldP spid="17" grpId="0" animBg="1"/>
      <p:bldP spid="17" grpId="1" animBg="1"/>
      <p:bldP spid="19" grpId="0" animBg="1"/>
      <p:bldP spid="1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1574A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533400" y="-76200"/>
            <a:ext cx="8229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400" b="1" i="1" dirty="0" smtClean="0">
                <a:solidFill>
                  <a:schemeClr val="bg1"/>
                </a:solidFill>
                <a:latin typeface="Cambria"/>
                <a:ea typeface="+mj-ea"/>
                <a:cs typeface="Cambria"/>
              </a:rPr>
              <a:t>Microarray</a:t>
            </a:r>
            <a:r>
              <a:rPr lang="it-IT" sz="4400" b="1" dirty="0" smtClean="0">
                <a:solidFill>
                  <a:schemeClr val="bg1"/>
                </a:solidFill>
                <a:latin typeface="Cambria"/>
                <a:ea typeface="+mj-ea"/>
                <a:cs typeface="Cambria"/>
              </a:rPr>
              <a:t> DATABASE</a:t>
            </a:r>
          </a:p>
        </p:txBody>
      </p:sp>
      <p:cxnSp>
        <p:nvCxnSpPr>
          <p:cNvPr id="7" name="Connettore 1 6"/>
          <p:cNvCxnSpPr/>
          <p:nvPr/>
        </p:nvCxnSpPr>
        <p:spPr>
          <a:xfrm rot="5400000">
            <a:off x="3733803" y="3124201"/>
            <a:ext cx="1676398" cy="1588"/>
          </a:xfrm>
          <a:prstGeom prst="line">
            <a:avLst/>
          </a:prstGeom>
          <a:ln>
            <a:solidFill>
              <a:srgbClr val="1574A4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686596" y="1519534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MIAME: </a:t>
            </a:r>
            <a:r>
              <a:rPr lang="it-IT" sz="2200" i="1" dirty="0" smtClean="0"/>
              <a:t>Minimum Information About a Microarray Experiment  </a:t>
            </a:r>
            <a:endParaRPr lang="it-IT" sz="2200" i="1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228600" y="3011269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 smtClean="0"/>
              <a:t>MINiML</a:t>
            </a:r>
            <a:r>
              <a:rPr lang="it-IT" dirty="0" smtClean="0"/>
              <a:t>: </a:t>
            </a:r>
            <a:r>
              <a:rPr lang="it-IT" i="1" dirty="0" smtClean="0"/>
              <a:t>MIAME </a:t>
            </a:r>
            <a:r>
              <a:rPr lang="it-IT" i="1" dirty="0" err="1" smtClean="0"/>
              <a:t>Notation</a:t>
            </a:r>
            <a:r>
              <a:rPr lang="it-IT" i="1" dirty="0" smtClean="0"/>
              <a:t> in Markup </a:t>
            </a:r>
            <a:r>
              <a:rPr lang="it-IT" i="1" dirty="0" err="1" smtClean="0"/>
              <a:t>Language</a:t>
            </a:r>
            <a:r>
              <a:rPr lang="it-IT" i="1" dirty="0" smtClean="0"/>
              <a:t> </a:t>
            </a:r>
            <a:endParaRPr lang="it-IT" i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4800600" y="3087469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MAGE-ML: </a:t>
            </a:r>
            <a:r>
              <a:rPr lang="it-IT" i="1" dirty="0" smtClean="0"/>
              <a:t>MicroArray Gene Expression Markup </a:t>
            </a:r>
            <a:r>
              <a:rPr lang="it-IT" i="1" dirty="0" err="1" smtClean="0"/>
              <a:t>Language</a:t>
            </a:r>
            <a:r>
              <a:rPr lang="it-IT" i="1" dirty="0" smtClean="0"/>
              <a:t> </a:t>
            </a:r>
            <a:endParaRPr lang="it-IT" i="1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1828800" y="2250757"/>
            <a:ext cx="914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rgbClr val="1574A4"/>
                </a:solidFill>
              </a:rPr>
              <a:t>GEO</a:t>
            </a:r>
          </a:p>
          <a:p>
            <a:endParaRPr lang="it-IT" sz="2200" dirty="0">
              <a:solidFill>
                <a:srgbClr val="1574A4"/>
              </a:solidFill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5486400" y="2286000"/>
            <a:ext cx="25145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3200" dirty="0" smtClean="0">
                <a:solidFill>
                  <a:srgbClr val="1574A4"/>
                </a:solidFill>
              </a:rPr>
              <a:t>Array Express</a:t>
            </a:r>
          </a:p>
          <a:p>
            <a:pPr algn="r"/>
            <a:endParaRPr lang="it-IT" sz="2200" dirty="0">
              <a:solidFill>
                <a:srgbClr val="1574A4"/>
              </a:solidFill>
            </a:endParaRPr>
          </a:p>
        </p:txBody>
      </p:sp>
      <p:pic>
        <p:nvPicPr>
          <p:cNvPr id="36" name="I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4138718"/>
            <a:ext cx="5638799" cy="2338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8" name="Connettore 1 37"/>
          <p:cNvCxnSpPr/>
          <p:nvPr/>
        </p:nvCxnSpPr>
        <p:spPr>
          <a:xfrm flipV="1">
            <a:off x="5334001" y="1981199"/>
            <a:ext cx="2971798" cy="19819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1 38"/>
          <p:cNvCxnSpPr/>
          <p:nvPr/>
        </p:nvCxnSpPr>
        <p:spPr>
          <a:xfrm>
            <a:off x="5334001" y="1981199"/>
            <a:ext cx="2971798" cy="19819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1574A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533400" y="-76200"/>
            <a:ext cx="8229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000" b="1" dirty="0" smtClean="0">
                <a:solidFill>
                  <a:srgbClr val="FFFFFF"/>
                </a:solidFill>
                <a:latin typeface="Cambria"/>
                <a:ea typeface="+mj-ea"/>
                <a:cs typeface="Cambria"/>
              </a:rPr>
              <a:t>MODELLAZIONE</a:t>
            </a:r>
            <a:r>
              <a:rPr lang="it-IT" sz="2800" b="1" dirty="0" smtClean="0">
                <a:solidFill>
                  <a:schemeClr val="bg1"/>
                </a:solidFill>
                <a:latin typeface="Cambria"/>
                <a:ea typeface="+mj-ea"/>
                <a:cs typeface="Cambria"/>
              </a:rPr>
              <a:t> </a:t>
            </a:r>
            <a:r>
              <a:rPr lang="it-IT" sz="4000" b="1" dirty="0" smtClean="0">
                <a:solidFill>
                  <a:srgbClr val="FFFFFF"/>
                </a:solidFill>
                <a:latin typeface="Cambria"/>
                <a:ea typeface="+mj-ea"/>
                <a:cs typeface="Cambria"/>
              </a:rPr>
              <a:t>DEL DATABASE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09600" y="1676400"/>
            <a:ext cx="457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dirty="0" smtClean="0"/>
              <a:t>Progettazione da file esistenti</a:t>
            </a:r>
          </a:p>
          <a:p>
            <a:endParaRPr lang="it-IT" sz="2600" dirty="0" smtClean="0"/>
          </a:p>
        </p:txBody>
      </p:sp>
      <p:sp>
        <p:nvSpPr>
          <p:cNvPr id="7" name="Ovale 6"/>
          <p:cNvSpPr/>
          <p:nvPr/>
        </p:nvSpPr>
        <p:spPr>
          <a:xfrm>
            <a:off x="457200" y="1864043"/>
            <a:ext cx="152400" cy="152400"/>
          </a:xfrm>
          <a:prstGeom prst="ellipse">
            <a:avLst/>
          </a:prstGeom>
          <a:ln>
            <a:solidFill>
              <a:srgbClr val="1574A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609600" y="2250757"/>
            <a:ext cx="457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dirty="0" smtClean="0"/>
              <a:t>Specifiche aggiuntive</a:t>
            </a:r>
          </a:p>
          <a:p>
            <a:endParaRPr lang="it-IT" sz="2600" dirty="0" smtClean="0"/>
          </a:p>
        </p:txBody>
      </p:sp>
      <p:sp>
        <p:nvSpPr>
          <p:cNvPr id="9" name="Ovale 8"/>
          <p:cNvSpPr/>
          <p:nvPr/>
        </p:nvSpPr>
        <p:spPr>
          <a:xfrm>
            <a:off x="457200" y="2438400"/>
            <a:ext cx="152400" cy="152400"/>
          </a:xfrm>
          <a:prstGeom prst="ellipse">
            <a:avLst/>
          </a:prstGeom>
          <a:ln>
            <a:solidFill>
              <a:srgbClr val="1574A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55600" y="1092200"/>
            <a:ext cx="10033000" cy="561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1574A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533400" y="-76200"/>
            <a:ext cx="8229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000" b="1" dirty="0" smtClean="0">
                <a:solidFill>
                  <a:srgbClr val="FFFFFF"/>
                </a:solidFill>
                <a:latin typeface="Cambria"/>
                <a:ea typeface="+mj-ea"/>
                <a:cs typeface="Cambria"/>
              </a:rPr>
              <a:t>CARATTERISTICHE</a:t>
            </a:r>
            <a:r>
              <a:rPr lang="it-IT" sz="3200" b="1" dirty="0" smtClean="0">
                <a:solidFill>
                  <a:srgbClr val="D7D7D7"/>
                </a:solidFill>
                <a:latin typeface="Cambria"/>
                <a:ea typeface="+mj-ea"/>
                <a:cs typeface="Cambria"/>
              </a:rPr>
              <a:t> </a:t>
            </a:r>
            <a:r>
              <a:rPr lang="it-IT" sz="4000" b="1" dirty="0" smtClean="0">
                <a:solidFill>
                  <a:srgbClr val="FFFFFF"/>
                </a:solidFill>
                <a:latin typeface="Cambria"/>
                <a:ea typeface="+mj-ea"/>
                <a:cs typeface="Cambria"/>
              </a:rPr>
              <a:t>PECULIARI </a:t>
            </a:r>
            <a:r>
              <a:rPr lang="it-IT" sz="3600" b="1" dirty="0" err="1" smtClean="0">
                <a:solidFill>
                  <a:srgbClr val="FFFFFF"/>
                </a:solidFill>
                <a:latin typeface="Cambria"/>
                <a:ea typeface="+mj-ea"/>
                <a:cs typeface="Cambria"/>
              </a:rPr>
              <a:t>1</a:t>
            </a:r>
            <a:r>
              <a:rPr lang="it-IT" sz="3600" b="1" dirty="0" smtClean="0">
                <a:solidFill>
                  <a:srgbClr val="FFFFFF"/>
                </a:solidFill>
                <a:latin typeface="Cambria"/>
                <a:ea typeface="+mj-ea"/>
                <a:cs typeface="Cambria"/>
              </a:rPr>
              <a:t>/</a:t>
            </a:r>
            <a:r>
              <a:rPr lang="it-IT" sz="3600" b="1" dirty="0" err="1" smtClean="0">
                <a:solidFill>
                  <a:srgbClr val="FFFFFF"/>
                </a:solidFill>
                <a:latin typeface="Cambria"/>
                <a:ea typeface="+mj-ea"/>
                <a:cs typeface="Cambria"/>
              </a:rPr>
              <a:t>2</a:t>
            </a:r>
            <a:endParaRPr lang="it-IT" sz="4000" b="1" dirty="0" smtClean="0">
              <a:solidFill>
                <a:srgbClr val="FFFFFF"/>
              </a:solidFill>
              <a:latin typeface="Cambria"/>
              <a:ea typeface="+mj-ea"/>
              <a:cs typeface="Cambria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38200" y="18288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smtClean="0"/>
              <a:t>SAMPLE, </a:t>
            </a:r>
            <a:r>
              <a:rPr lang="it-IT" sz="2400" dirty="0" smtClean="0"/>
              <a:t>SERIES</a:t>
            </a:r>
            <a:endParaRPr lang="it-IT" sz="2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752600" y="2442865"/>
            <a:ext cx="373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growth_protocol</a:t>
            </a:r>
          </a:p>
          <a:p>
            <a:r>
              <a:rPr lang="it-IT" sz="2400" dirty="0" smtClean="0"/>
              <a:t>molecule</a:t>
            </a:r>
          </a:p>
          <a:p>
            <a:r>
              <a:rPr lang="it-IT" sz="2400" dirty="0" smtClean="0"/>
              <a:t>organism</a:t>
            </a:r>
          </a:p>
          <a:p>
            <a:r>
              <a:rPr lang="it-IT" sz="2400" dirty="0" smtClean="0"/>
              <a:t>overall_design</a:t>
            </a:r>
          </a:p>
          <a:p>
            <a:endParaRPr lang="it-IT" sz="2400" dirty="0" smtClean="0"/>
          </a:p>
        </p:txBody>
      </p:sp>
      <p:sp>
        <p:nvSpPr>
          <p:cNvPr id="11" name="Parentesi graffa chiusa 10"/>
          <p:cNvSpPr/>
          <p:nvPr/>
        </p:nvSpPr>
        <p:spPr>
          <a:xfrm>
            <a:off x="3886200" y="2362200"/>
            <a:ext cx="609600" cy="1828800"/>
          </a:xfrm>
          <a:prstGeom prst="rightBrac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4495800" y="28956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GEO</a:t>
            </a:r>
          </a:p>
          <a:p>
            <a:endParaRPr lang="it-IT" sz="3600" dirty="0" smtClean="0"/>
          </a:p>
        </p:txBody>
      </p:sp>
      <p:sp>
        <p:nvSpPr>
          <p:cNvPr id="14" name="Freccia destra 13"/>
          <p:cNvSpPr/>
          <p:nvPr/>
        </p:nvSpPr>
        <p:spPr>
          <a:xfrm>
            <a:off x="5562600" y="3124200"/>
            <a:ext cx="762000" cy="23306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6400800" y="29819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Schema</a:t>
            </a:r>
            <a:endParaRPr lang="it-IT" sz="28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1752600" y="4590872"/>
            <a:ext cx="3733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/>
              <a:t>c</a:t>
            </a:r>
            <a:r>
              <a:rPr sz="2400" dirty="0" smtClean="0"/>
              <a:t>ell</a:t>
            </a:r>
            <a:r>
              <a:rPr lang="it-IT" sz="2400" dirty="0" smtClean="0"/>
              <a:t>_</a:t>
            </a:r>
            <a:r>
              <a:rPr sz="2400" dirty="0" smtClean="0"/>
              <a:t>typ</a:t>
            </a:r>
            <a:r>
              <a:rPr lang="it-IT" sz="2400" dirty="0" smtClean="0"/>
              <a:t>e</a:t>
            </a:r>
          </a:p>
          <a:p>
            <a:r>
              <a:rPr lang="it-IT" sz="2400" dirty="0" err="1" smtClean="0"/>
              <a:t>age</a:t>
            </a:r>
            <a:endParaRPr lang="it-IT" sz="2400" dirty="0" smtClean="0"/>
          </a:p>
          <a:p>
            <a:r>
              <a:rPr lang="it-IT" sz="2400" dirty="0" smtClean="0"/>
              <a:t>treatment</a:t>
            </a:r>
          </a:p>
        </p:txBody>
      </p:sp>
      <p:sp>
        <p:nvSpPr>
          <p:cNvPr id="17" name="Parentesi graffa chiusa 16"/>
          <p:cNvSpPr/>
          <p:nvPr/>
        </p:nvSpPr>
        <p:spPr>
          <a:xfrm>
            <a:off x="3886200" y="4495800"/>
            <a:ext cx="609600" cy="1524000"/>
          </a:xfrm>
          <a:prstGeom prst="rightBrac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asellaDiTesto 17"/>
          <p:cNvSpPr txBox="1"/>
          <p:nvPr/>
        </p:nvSpPr>
        <p:spPr>
          <a:xfrm>
            <a:off x="4495800" y="48768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TAG</a:t>
            </a:r>
          </a:p>
        </p:txBody>
      </p:sp>
      <p:sp>
        <p:nvSpPr>
          <p:cNvPr id="19" name="Freccia destra 18"/>
          <p:cNvSpPr/>
          <p:nvPr/>
        </p:nvSpPr>
        <p:spPr>
          <a:xfrm>
            <a:off x="5562600" y="5105400"/>
            <a:ext cx="762000" cy="23306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6400800" y="4953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Istanze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1574A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533400" y="-76200"/>
            <a:ext cx="8229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000" b="1" dirty="0" smtClean="0">
                <a:solidFill>
                  <a:srgbClr val="FFFFFF"/>
                </a:solidFill>
                <a:latin typeface="Cambria"/>
                <a:ea typeface="+mj-ea"/>
                <a:cs typeface="Cambria"/>
              </a:rPr>
              <a:t>CARATTERISTICHE</a:t>
            </a:r>
            <a:r>
              <a:rPr lang="it-IT" sz="3200" b="1" dirty="0" smtClean="0">
                <a:solidFill>
                  <a:srgbClr val="D7D7D7"/>
                </a:solidFill>
                <a:latin typeface="Cambria"/>
                <a:ea typeface="+mj-ea"/>
                <a:cs typeface="Cambria"/>
              </a:rPr>
              <a:t> </a:t>
            </a:r>
            <a:r>
              <a:rPr lang="it-IT" sz="4000" b="1" dirty="0" smtClean="0">
                <a:solidFill>
                  <a:srgbClr val="FFFFFF"/>
                </a:solidFill>
                <a:latin typeface="Cambria"/>
                <a:ea typeface="+mj-ea"/>
                <a:cs typeface="Cambria"/>
              </a:rPr>
              <a:t>PECULIARI </a:t>
            </a:r>
            <a:r>
              <a:rPr lang="it-IT" sz="3600" b="1" dirty="0" err="1" smtClean="0">
                <a:solidFill>
                  <a:srgbClr val="FFFFFF"/>
                </a:solidFill>
                <a:latin typeface="Cambria"/>
                <a:ea typeface="+mj-ea"/>
                <a:cs typeface="Cambria"/>
              </a:rPr>
              <a:t>2</a:t>
            </a:r>
            <a:r>
              <a:rPr lang="it-IT" sz="3600" b="1" dirty="0" smtClean="0">
                <a:solidFill>
                  <a:srgbClr val="FFFFFF"/>
                </a:solidFill>
                <a:latin typeface="Cambria"/>
                <a:ea typeface="+mj-ea"/>
                <a:cs typeface="Cambria"/>
              </a:rPr>
              <a:t>/</a:t>
            </a:r>
            <a:r>
              <a:rPr lang="it-IT" sz="3600" b="1" dirty="0" err="1" smtClean="0">
                <a:solidFill>
                  <a:srgbClr val="FFFFFF"/>
                </a:solidFill>
                <a:latin typeface="Cambria"/>
                <a:ea typeface="+mj-ea"/>
                <a:cs typeface="Cambria"/>
              </a:rPr>
              <a:t>2</a:t>
            </a:r>
            <a:endParaRPr lang="it-IT" sz="4000" b="1" dirty="0" smtClean="0">
              <a:solidFill>
                <a:srgbClr val="FFFFFF"/>
              </a:solidFill>
              <a:latin typeface="Cambria"/>
              <a:ea typeface="+mj-ea"/>
              <a:cs typeface="Cambria"/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685800" y="2514600"/>
            <a:ext cx="5105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685800" y="2057400"/>
            <a:ext cx="1142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sample</a:t>
            </a:r>
            <a:endParaRPr lang="it-IT" sz="16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905000" y="2052935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/>
              <a:t>series</a:t>
            </a:r>
            <a:endParaRPr lang="it-IT" sz="16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819400" y="2057400"/>
            <a:ext cx="1830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err="1" smtClean="0"/>
              <a:t>attribute_ID</a:t>
            </a:r>
            <a:endParaRPr lang="it-IT" sz="16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4648200" y="20574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err="1" smtClean="0"/>
              <a:t>value</a:t>
            </a:r>
            <a:endParaRPr lang="it-IT" dirty="0"/>
          </a:p>
        </p:txBody>
      </p:sp>
      <p:cxnSp>
        <p:nvCxnSpPr>
          <p:cNvPr id="17" name="Connettore 1 16"/>
          <p:cNvCxnSpPr/>
          <p:nvPr/>
        </p:nvCxnSpPr>
        <p:spPr>
          <a:xfrm rot="5400000">
            <a:off x="572294" y="3237706"/>
            <a:ext cx="2514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 rot="5400000">
            <a:off x="1562894" y="3237706"/>
            <a:ext cx="2514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 rot="5400000">
            <a:off x="3391694" y="3237706"/>
            <a:ext cx="2514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CasellaDiTesto 32"/>
          <p:cNvSpPr txBox="1"/>
          <p:nvPr/>
        </p:nvSpPr>
        <p:spPr>
          <a:xfrm>
            <a:off x="1828799" y="2609910"/>
            <a:ext cx="992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 smtClean="0"/>
              <a:t>1</a:t>
            </a:r>
            <a:endParaRPr lang="it-IT" sz="1400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1830388" y="3059668"/>
            <a:ext cx="989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 smtClean="0"/>
              <a:t>1</a:t>
            </a:r>
            <a:endParaRPr lang="it-IT" sz="1400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1830388" y="3516868"/>
            <a:ext cx="989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 smtClean="0"/>
              <a:t>1</a:t>
            </a:r>
            <a:endParaRPr lang="it-IT" sz="1400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1828799" y="3962400"/>
            <a:ext cx="990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 smtClean="0"/>
              <a:t>8</a:t>
            </a:r>
            <a:endParaRPr lang="it-IT" sz="1400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2819400" y="2667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treatment</a:t>
            </a:r>
            <a:endParaRPr lang="it-IT" dirty="0"/>
          </a:p>
        </p:txBody>
      </p:sp>
      <p:sp>
        <p:nvSpPr>
          <p:cNvPr id="39" name="CasellaDiTesto 38"/>
          <p:cNvSpPr txBox="1"/>
          <p:nvPr/>
        </p:nvSpPr>
        <p:spPr>
          <a:xfrm>
            <a:off x="2819400" y="3962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treatment</a:t>
            </a:r>
            <a:endParaRPr lang="it-IT" sz="1400" dirty="0"/>
          </a:p>
        </p:txBody>
      </p:sp>
      <p:sp>
        <p:nvSpPr>
          <p:cNvPr id="40" name="CasellaDiTesto 39"/>
          <p:cNvSpPr txBox="1"/>
          <p:nvPr/>
        </p:nvSpPr>
        <p:spPr>
          <a:xfrm>
            <a:off x="2819400" y="30596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 smtClean="0"/>
              <a:t>age</a:t>
            </a:r>
            <a:endParaRPr lang="it-IT" sz="1400" dirty="0"/>
          </a:p>
        </p:txBody>
      </p:sp>
      <p:sp>
        <p:nvSpPr>
          <p:cNvPr id="41" name="CasellaDiTesto 40"/>
          <p:cNvSpPr txBox="1"/>
          <p:nvPr/>
        </p:nvSpPr>
        <p:spPr>
          <a:xfrm>
            <a:off x="2819400" y="3505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 smtClean="0"/>
              <a:t>cell_type</a:t>
            </a:r>
            <a:endParaRPr lang="it-IT" sz="1400" dirty="0"/>
          </a:p>
        </p:txBody>
      </p:sp>
      <p:sp>
        <p:nvSpPr>
          <p:cNvPr id="42" name="CasellaDiTesto 41"/>
          <p:cNvSpPr txBox="1"/>
          <p:nvPr/>
        </p:nvSpPr>
        <p:spPr>
          <a:xfrm>
            <a:off x="4648200" y="26786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Yes</a:t>
            </a:r>
            <a:endParaRPr lang="it-IT" sz="1400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4648200" y="3962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No</a:t>
            </a:r>
            <a:endParaRPr lang="it-IT" sz="1400" dirty="0"/>
          </a:p>
        </p:txBody>
      </p:sp>
      <p:sp>
        <p:nvSpPr>
          <p:cNvPr id="44" name="CasellaDiTesto 43"/>
          <p:cNvSpPr txBox="1"/>
          <p:nvPr/>
        </p:nvSpPr>
        <p:spPr>
          <a:xfrm>
            <a:off x="4648200" y="3048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15</a:t>
            </a:r>
            <a:endParaRPr lang="it-IT" sz="1400" dirty="0"/>
          </a:p>
        </p:txBody>
      </p:sp>
      <p:sp>
        <p:nvSpPr>
          <p:cNvPr id="45" name="CasellaDiTesto 44"/>
          <p:cNvSpPr txBox="1"/>
          <p:nvPr/>
        </p:nvSpPr>
        <p:spPr>
          <a:xfrm>
            <a:off x="4648199" y="3516868"/>
            <a:ext cx="1489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dirty="0" smtClean="0"/>
              <a:t>macrophage</a:t>
            </a:r>
            <a:endParaRPr lang="it-IT" sz="1400" dirty="0"/>
          </a:p>
        </p:txBody>
      </p:sp>
      <p:sp>
        <p:nvSpPr>
          <p:cNvPr id="46" name="CasellaDiTesto 45"/>
          <p:cNvSpPr txBox="1"/>
          <p:nvPr/>
        </p:nvSpPr>
        <p:spPr>
          <a:xfrm>
            <a:off x="6137886" y="2685872"/>
            <a:ext cx="262511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treatment = ‘Yes’ </a:t>
            </a:r>
          </a:p>
          <a:p>
            <a:pPr algn="ctr"/>
            <a:r>
              <a:rPr lang="it-IT" sz="2400" dirty="0" smtClean="0"/>
              <a:t>AND</a:t>
            </a:r>
          </a:p>
          <a:p>
            <a:pPr algn="ctr"/>
            <a:r>
              <a:rPr lang="it-IT" sz="2400" dirty="0" err="1" smtClean="0"/>
              <a:t>age</a:t>
            </a:r>
            <a:r>
              <a:rPr lang="it-IT" sz="2400" dirty="0" smtClean="0"/>
              <a:t> &gt; 10 </a:t>
            </a:r>
            <a:endParaRPr lang="it-IT" sz="2400" dirty="0"/>
          </a:p>
        </p:txBody>
      </p:sp>
      <p:sp>
        <p:nvSpPr>
          <p:cNvPr id="47" name="CasellaDiTesto 46"/>
          <p:cNvSpPr txBox="1"/>
          <p:nvPr/>
        </p:nvSpPr>
        <p:spPr>
          <a:xfrm>
            <a:off x="381000" y="16002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CONTAINS</a:t>
            </a:r>
            <a:endParaRPr lang="it-IT" b="1" dirty="0"/>
          </a:p>
        </p:txBody>
      </p:sp>
      <p:sp>
        <p:nvSpPr>
          <p:cNvPr id="48" name="CasellaDiTesto 47"/>
          <p:cNvSpPr txBox="1"/>
          <p:nvPr/>
        </p:nvSpPr>
        <p:spPr>
          <a:xfrm>
            <a:off x="762000" y="4598075"/>
            <a:ext cx="7696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…</a:t>
            </a:r>
            <a:endParaRPr lang="it-IT" dirty="0" smtClean="0"/>
          </a:p>
          <a:p>
            <a:r>
              <a:rPr lang="it-IT" dirty="0" smtClean="0"/>
              <a:t>	CONTAINS C1 </a:t>
            </a:r>
            <a:r>
              <a:rPr lang="it-IT" dirty="0" smtClean="0">
                <a:solidFill>
                  <a:srgbClr val="660066"/>
                </a:solidFill>
              </a:rPr>
              <a:t>JOIN</a:t>
            </a:r>
          </a:p>
          <a:p>
            <a:r>
              <a:rPr lang="it-IT" dirty="0" smtClean="0"/>
              <a:t>	CONTAINS C2 </a:t>
            </a:r>
            <a:r>
              <a:rPr lang="it-IT" dirty="0" smtClean="0">
                <a:solidFill>
                  <a:srgbClr val="660066"/>
                </a:solidFill>
              </a:rPr>
              <a:t>ON</a:t>
            </a:r>
            <a:r>
              <a:rPr lang="it-IT" dirty="0" smtClean="0"/>
              <a:t> (C1.</a:t>
            </a:r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>samples</a:t>
            </a:r>
            <a:r>
              <a:rPr lang="it-IT" dirty="0" smtClean="0"/>
              <a:t> = C2.</a:t>
            </a:r>
            <a:r>
              <a:rPr lang="it-IT" dirty="0" smtClean="0">
                <a:solidFill>
                  <a:srgbClr val="146891"/>
                </a:solidFill>
              </a:rPr>
              <a:t>samples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660066"/>
                </a:solidFill>
              </a:rPr>
              <a:t>AND</a:t>
            </a:r>
            <a:r>
              <a:rPr lang="it-IT" dirty="0" smtClean="0"/>
              <a:t> C1.</a:t>
            </a:r>
            <a:r>
              <a:rPr lang="it-IT" dirty="0" smtClean="0">
                <a:solidFill>
                  <a:srgbClr val="146891"/>
                </a:solidFill>
              </a:rPr>
              <a:t>series</a:t>
            </a:r>
            <a:r>
              <a:rPr lang="it-IT" dirty="0" smtClean="0"/>
              <a:t> = C2.</a:t>
            </a:r>
            <a:r>
              <a:rPr lang="it-IT" dirty="0" smtClean="0">
                <a:solidFill>
                  <a:srgbClr val="146891"/>
                </a:solidFill>
              </a:rPr>
              <a:t>series</a:t>
            </a:r>
            <a:r>
              <a:rPr lang="it-IT" dirty="0" smtClean="0"/>
              <a:t>)</a:t>
            </a:r>
          </a:p>
          <a:p>
            <a:r>
              <a:rPr lang="it-IT" dirty="0" smtClean="0">
                <a:solidFill>
                  <a:srgbClr val="660066"/>
                </a:solidFill>
              </a:rPr>
              <a:t>WHERE</a:t>
            </a:r>
            <a:r>
              <a:rPr lang="it-IT" dirty="0" smtClean="0"/>
              <a:t> </a:t>
            </a:r>
          </a:p>
          <a:p>
            <a:r>
              <a:rPr lang="it-IT" dirty="0" smtClean="0"/>
              <a:t>	C1.</a:t>
            </a:r>
            <a:r>
              <a:rPr lang="it-IT" dirty="0" smtClean="0">
                <a:solidFill>
                  <a:srgbClr val="146891"/>
                </a:solidFill>
              </a:rPr>
              <a:t>attribute_ID</a:t>
            </a:r>
            <a:r>
              <a:rPr lang="it-IT" dirty="0" smtClean="0"/>
              <a:t> = ‘treatment’ </a:t>
            </a:r>
            <a:r>
              <a:rPr lang="it-IT" dirty="0" smtClean="0">
                <a:solidFill>
                  <a:srgbClr val="660066"/>
                </a:solidFill>
              </a:rPr>
              <a:t>AND</a:t>
            </a:r>
            <a:r>
              <a:rPr lang="it-IT" dirty="0" smtClean="0"/>
              <a:t> C1.</a:t>
            </a:r>
            <a:r>
              <a:rPr lang="it-IT" dirty="0" smtClean="0">
                <a:solidFill>
                  <a:srgbClr val="146891"/>
                </a:solidFill>
              </a:rPr>
              <a:t>value</a:t>
            </a:r>
            <a:r>
              <a:rPr lang="it-IT" dirty="0" smtClean="0"/>
              <a:t> = ‘Yes’</a:t>
            </a:r>
          </a:p>
          <a:p>
            <a:r>
              <a:rPr lang="it-IT" dirty="0" smtClean="0">
                <a:solidFill>
                  <a:srgbClr val="660066"/>
                </a:solidFill>
              </a:rPr>
              <a:t>AND</a:t>
            </a:r>
          </a:p>
          <a:p>
            <a:r>
              <a:rPr lang="it-IT" dirty="0" smtClean="0"/>
              <a:t>	C2.</a:t>
            </a:r>
            <a:r>
              <a:rPr lang="it-IT" dirty="0" smtClean="0">
                <a:solidFill>
                  <a:srgbClr val="146891"/>
                </a:solidFill>
              </a:rPr>
              <a:t>attribute_ID</a:t>
            </a:r>
            <a:r>
              <a:rPr lang="it-IT" dirty="0" smtClean="0"/>
              <a:t> = ‘</a:t>
            </a:r>
            <a:r>
              <a:rPr lang="it-IT" dirty="0" err="1" smtClean="0"/>
              <a:t>age</a:t>
            </a:r>
            <a:r>
              <a:rPr lang="it-IT" dirty="0" smtClean="0"/>
              <a:t>’ </a:t>
            </a:r>
            <a:r>
              <a:rPr lang="it-IT" dirty="0" smtClean="0">
                <a:solidFill>
                  <a:srgbClr val="660066"/>
                </a:solidFill>
              </a:rPr>
              <a:t>AND</a:t>
            </a:r>
            <a:r>
              <a:rPr lang="it-IT" dirty="0" smtClean="0"/>
              <a:t> C2.</a:t>
            </a:r>
            <a:r>
              <a:rPr lang="it-IT" dirty="0" smtClean="0">
                <a:solidFill>
                  <a:srgbClr val="146891"/>
                </a:solidFill>
              </a:rPr>
              <a:t>value</a:t>
            </a:r>
            <a:r>
              <a:rPr lang="it-IT" dirty="0" smtClean="0"/>
              <a:t> &gt; 10  </a:t>
            </a:r>
            <a:endParaRPr lang="it-IT" dirty="0"/>
          </a:p>
        </p:txBody>
      </p:sp>
      <p:sp>
        <p:nvSpPr>
          <p:cNvPr id="49" name="Fumetto 3 48"/>
          <p:cNvSpPr/>
          <p:nvPr/>
        </p:nvSpPr>
        <p:spPr>
          <a:xfrm rot="11454288">
            <a:off x="6218575" y="2389408"/>
            <a:ext cx="2619265" cy="1875572"/>
          </a:xfrm>
          <a:prstGeom prst="wedgeEllipseCallou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CasellaDiTesto 49"/>
          <p:cNvSpPr txBox="1"/>
          <p:nvPr/>
        </p:nvSpPr>
        <p:spPr>
          <a:xfrm>
            <a:off x="7467600" y="1600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>
                <a:solidFill>
                  <a:srgbClr val="1574A4"/>
                </a:solidFill>
              </a:rPr>
              <a:t>Query</a:t>
            </a:r>
            <a:endParaRPr lang="it-IT" sz="3600" b="1" dirty="0">
              <a:solidFill>
                <a:srgbClr val="1574A4"/>
              </a:solidFill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685801" y="2609910"/>
            <a:ext cx="1144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 smtClean="0"/>
              <a:t>1</a:t>
            </a:r>
            <a:endParaRPr lang="it-IT" sz="1400" dirty="0"/>
          </a:p>
        </p:txBody>
      </p:sp>
      <p:sp>
        <p:nvSpPr>
          <p:cNvPr id="51" name="CasellaDiTesto 50"/>
          <p:cNvSpPr txBox="1"/>
          <p:nvPr/>
        </p:nvSpPr>
        <p:spPr>
          <a:xfrm>
            <a:off x="684212" y="3048000"/>
            <a:ext cx="1144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 smtClean="0"/>
              <a:t>1</a:t>
            </a:r>
            <a:endParaRPr lang="it-IT" sz="1400" dirty="0"/>
          </a:p>
        </p:txBody>
      </p:sp>
      <p:sp>
        <p:nvSpPr>
          <p:cNvPr id="52" name="CasellaDiTesto 51"/>
          <p:cNvSpPr txBox="1"/>
          <p:nvPr/>
        </p:nvSpPr>
        <p:spPr>
          <a:xfrm>
            <a:off x="685800" y="3505200"/>
            <a:ext cx="1144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 smtClean="0"/>
              <a:t>1</a:t>
            </a:r>
            <a:endParaRPr lang="it-IT" sz="1400" dirty="0"/>
          </a:p>
        </p:txBody>
      </p:sp>
      <p:sp>
        <p:nvSpPr>
          <p:cNvPr id="53" name="CasellaDiTesto 52"/>
          <p:cNvSpPr txBox="1"/>
          <p:nvPr/>
        </p:nvSpPr>
        <p:spPr>
          <a:xfrm>
            <a:off x="685800" y="3974068"/>
            <a:ext cx="1144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 smtClean="0"/>
              <a:t>1</a:t>
            </a:r>
            <a:endParaRPr lang="it-IT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1574A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533400" y="-76200"/>
            <a:ext cx="8229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it-IT" sz="4000" b="1" dirty="0" smtClean="0">
                <a:solidFill>
                  <a:srgbClr val="FFFFFF"/>
                </a:solidFill>
                <a:latin typeface="Cambria"/>
                <a:ea typeface="+mj-ea"/>
                <a:cs typeface="Cambria"/>
              </a:rPr>
              <a:t>PROCESSI</a:t>
            </a:r>
            <a:r>
              <a:rPr lang="it-IT" sz="3200" b="1" dirty="0" smtClean="0">
                <a:solidFill>
                  <a:srgbClr val="D7D7D7"/>
                </a:solidFill>
                <a:latin typeface="Cambria"/>
                <a:ea typeface="+mj-ea"/>
                <a:cs typeface="Cambria"/>
              </a:rPr>
              <a:t> </a:t>
            </a:r>
            <a:r>
              <a:rPr lang="it-IT" sz="4000" b="1" dirty="0" err="1" smtClean="0">
                <a:solidFill>
                  <a:srgbClr val="FFFFFF"/>
                </a:solidFill>
                <a:latin typeface="Cambria"/>
                <a:ea typeface="+mj-ea"/>
                <a:cs typeface="Cambria"/>
              </a:rPr>
              <a:t>DI</a:t>
            </a:r>
            <a:r>
              <a:rPr lang="it-IT" sz="3200" b="1" dirty="0" smtClean="0">
                <a:solidFill>
                  <a:srgbClr val="D7D7D7"/>
                </a:solidFill>
                <a:latin typeface="Cambria"/>
                <a:ea typeface="+mj-ea"/>
                <a:cs typeface="Cambria"/>
              </a:rPr>
              <a:t> </a:t>
            </a:r>
            <a:r>
              <a:rPr lang="it-IT" sz="4000" b="1" dirty="0" smtClean="0">
                <a:solidFill>
                  <a:srgbClr val="FFFFFF"/>
                </a:solidFill>
                <a:latin typeface="Cambria"/>
                <a:ea typeface="+mj-ea"/>
                <a:cs typeface="Cambria"/>
              </a:rPr>
              <a:t>ETL: </a:t>
            </a:r>
            <a:r>
              <a:rPr lang="it-IT" sz="2800" dirty="0" err="1" smtClean="0">
                <a:solidFill>
                  <a:schemeClr val="bg1"/>
                </a:solidFill>
              </a:rPr>
              <a:t>Extract</a:t>
            </a:r>
            <a:r>
              <a:rPr lang="it-IT" sz="2800" dirty="0" smtClean="0">
                <a:solidFill>
                  <a:schemeClr val="bg1"/>
                </a:solidFill>
              </a:rPr>
              <a:t>, </a:t>
            </a:r>
            <a:r>
              <a:rPr lang="it-IT" sz="2800" dirty="0" err="1" smtClean="0">
                <a:solidFill>
                  <a:schemeClr val="bg1"/>
                </a:solidFill>
              </a:rPr>
              <a:t>Transform</a:t>
            </a:r>
            <a:r>
              <a:rPr lang="it-IT" sz="2800" dirty="0" smtClean="0">
                <a:solidFill>
                  <a:schemeClr val="bg1"/>
                </a:solidFill>
              </a:rPr>
              <a:t> &amp; </a:t>
            </a:r>
            <a:r>
              <a:rPr lang="it-IT" sz="2800" dirty="0" err="1" smtClean="0">
                <a:solidFill>
                  <a:schemeClr val="bg1"/>
                </a:solidFill>
              </a:rPr>
              <a:t>Load</a:t>
            </a:r>
            <a:r>
              <a:rPr lang="it-IT" sz="2800" dirty="0" smtClean="0">
                <a:solidFill>
                  <a:schemeClr val="bg1"/>
                </a:solidFill>
              </a:rPr>
              <a:t> 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4000" b="1" dirty="0" smtClean="0">
              <a:solidFill>
                <a:srgbClr val="FFFFFF"/>
              </a:solidFill>
              <a:latin typeface="Cambria"/>
              <a:ea typeface="+mj-ea"/>
              <a:cs typeface="Cambria"/>
            </a:endParaRPr>
          </a:p>
        </p:txBody>
      </p:sp>
      <p:cxnSp>
        <p:nvCxnSpPr>
          <p:cNvPr id="10" name="Connettore 2 9"/>
          <p:cNvCxnSpPr>
            <a:endCxn id="25" idx="3"/>
          </p:cNvCxnSpPr>
          <p:nvPr/>
        </p:nvCxnSpPr>
        <p:spPr>
          <a:xfrm rot="10800000" flipV="1">
            <a:off x="4191000" y="990599"/>
            <a:ext cx="1143000" cy="7443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rot="5400000">
            <a:off x="5562599" y="1295399"/>
            <a:ext cx="1295402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762000" y="5943600"/>
            <a:ext cx="2895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dirty="0" err="1" smtClean="0"/>
              <a:t>Talend</a:t>
            </a:r>
            <a:r>
              <a:rPr lang="it-IT" sz="2600" dirty="0" smtClean="0"/>
              <a:t> Open Studio</a:t>
            </a:r>
            <a:endParaRPr lang="it-IT" sz="2800" dirty="0" smtClean="0"/>
          </a:p>
          <a:p>
            <a:endParaRPr lang="it-IT" sz="2600" dirty="0" smtClean="0"/>
          </a:p>
        </p:txBody>
      </p:sp>
      <p:sp>
        <p:nvSpPr>
          <p:cNvPr id="17" name="Ovale 16"/>
          <p:cNvSpPr/>
          <p:nvPr/>
        </p:nvSpPr>
        <p:spPr>
          <a:xfrm>
            <a:off x="533400" y="6172199"/>
            <a:ext cx="152400" cy="152400"/>
          </a:xfrm>
          <a:prstGeom prst="ellipse">
            <a:avLst/>
          </a:prstGeom>
          <a:ln>
            <a:solidFill>
              <a:srgbClr val="1574A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3" name="Immagine 22" descr="Schermata 2014-07-03 a 19.14.0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860" y="2466109"/>
            <a:ext cx="8373140" cy="2182091"/>
          </a:xfrm>
          <a:prstGeom prst="rect">
            <a:avLst/>
          </a:prstGeom>
        </p:spPr>
      </p:pic>
      <p:sp>
        <p:nvSpPr>
          <p:cNvPr id="25" name="CasellaDiTesto 24"/>
          <p:cNvSpPr txBox="1"/>
          <p:nvPr/>
        </p:nvSpPr>
        <p:spPr>
          <a:xfrm>
            <a:off x="990600" y="1488757"/>
            <a:ext cx="320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i="1" dirty="0" smtClean="0"/>
              <a:t>Microarray</a:t>
            </a:r>
            <a:r>
              <a:rPr lang="it-IT" sz="2600" dirty="0" smtClean="0"/>
              <a:t> database</a:t>
            </a:r>
            <a:endParaRPr lang="it-IT" sz="2800" dirty="0" smtClean="0"/>
          </a:p>
          <a:p>
            <a:endParaRPr lang="it-IT" sz="2600" dirty="0" smtClean="0"/>
          </a:p>
        </p:txBody>
      </p:sp>
      <p:pic>
        <p:nvPicPr>
          <p:cNvPr id="30" name="Immagine 29" descr="Schermata 2014-07-03 a 19.28.4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4511357"/>
            <a:ext cx="6540500" cy="1244600"/>
          </a:xfrm>
          <a:prstGeom prst="rect">
            <a:avLst/>
          </a:prstGeom>
        </p:spPr>
      </p:pic>
      <p:cxnSp>
        <p:nvCxnSpPr>
          <p:cNvPr id="32" name="Connettore 2 31"/>
          <p:cNvCxnSpPr>
            <a:endCxn id="35" idx="0"/>
          </p:cNvCxnSpPr>
          <p:nvPr/>
        </p:nvCxnSpPr>
        <p:spPr>
          <a:xfrm rot="5400000">
            <a:off x="7772399" y="1333499"/>
            <a:ext cx="68580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/>
          <p:cNvSpPr txBox="1"/>
          <p:nvPr/>
        </p:nvSpPr>
        <p:spPr>
          <a:xfrm>
            <a:off x="7391400" y="1676400"/>
            <a:ext cx="1447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i="1" dirty="0" err="1" smtClean="0"/>
              <a:t>NewDB</a:t>
            </a:r>
            <a:endParaRPr lang="it-IT" sz="2800" dirty="0" smtClean="0"/>
          </a:p>
          <a:p>
            <a:endParaRPr lang="it-IT" sz="2600" dirty="0" smtClean="0"/>
          </a:p>
        </p:txBody>
      </p:sp>
      <p:sp>
        <p:nvSpPr>
          <p:cNvPr id="14" name="Ovale 13"/>
          <p:cNvSpPr/>
          <p:nvPr/>
        </p:nvSpPr>
        <p:spPr>
          <a:xfrm>
            <a:off x="2362200" y="4511356"/>
            <a:ext cx="1447800" cy="13428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Ovale 14"/>
          <p:cNvSpPr/>
          <p:nvPr/>
        </p:nvSpPr>
        <p:spPr>
          <a:xfrm>
            <a:off x="3962400" y="4495800"/>
            <a:ext cx="1447800" cy="13428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Ovale 17"/>
          <p:cNvSpPr/>
          <p:nvPr/>
        </p:nvSpPr>
        <p:spPr>
          <a:xfrm>
            <a:off x="5562600" y="4495800"/>
            <a:ext cx="1447800" cy="13428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Ovale 18"/>
          <p:cNvSpPr/>
          <p:nvPr/>
        </p:nvSpPr>
        <p:spPr>
          <a:xfrm>
            <a:off x="7543800" y="4495800"/>
            <a:ext cx="1447800" cy="13428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8" grpId="0" animBg="1"/>
      <p:bldP spid="18" grpId="1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381000" y="-228600"/>
            <a:ext cx="8229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3200" b="1" dirty="0" smtClean="0">
              <a:solidFill>
                <a:srgbClr val="D7D7D7"/>
              </a:solidFill>
              <a:latin typeface="Cambria"/>
              <a:ea typeface="+mj-ea"/>
              <a:cs typeface="Cambria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1574A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533400" y="-76200"/>
            <a:ext cx="8229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000" b="1" dirty="0" smtClean="0">
                <a:solidFill>
                  <a:srgbClr val="FFFFFF"/>
                </a:solidFill>
                <a:latin typeface="Cambria"/>
                <a:ea typeface="+mj-ea"/>
                <a:cs typeface="Cambria"/>
              </a:rPr>
              <a:t>DOWNLOAD DEI DATI </a:t>
            </a:r>
          </a:p>
        </p:txBody>
      </p:sp>
      <p:sp>
        <p:nvSpPr>
          <p:cNvPr id="10" name="Ovale 9"/>
          <p:cNvSpPr/>
          <p:nvPr/>
        </p:nvSpPr>
        <p:spPr>
          <a:xfrm>
            <a:off x="381000" y="1981200"/>
            <a:ext cx="152400" cy="152400"/>
          </a:xfrm>
          <a:prstGeom prst="ellipse">
            <a:avLst/>
          </a:prstGeom>
          <a:ln>
            <a:solidFill>
              <a:srgbClr val="1574A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609600" y="2480369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Vantaggi</a:t>
            </a:r>
            <a:r>
              <a:rPr lang="it-IT" sz="3200" dirty="0" smtClean="0"/>
              <a:t>:</a:t>
            </a:r>
            <a:endParaRPr lang="it-IT" sz="3600" dirty="0" smtClean="0"/>
          </a:p>
        </p:txBody>
      </p:sp>
      <p:sp>
        <p:nvSpPr>
          <p:cNvPr id="13" name="Ovale 12"/>
          <p:cNvSpPr/>
          <p:nvPr/>
        </p:nvSpPr>
        <p:spPr>
          <a:xfrm>
            <a:off x="381000" y="2820412"/>
            <a:ext cx="152400" cy="152400"/>
          </a:xfrm>
          <a:prstGeom prst="ellipse">
            <a:avLst/>
          </a:prstGeom>
          <a:ln>
            <a:solidFill>
              <a:srgbClr val="1574A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1295400" y="3353812"/>
            <a:ext cx="20574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Semplicità</a:t>
            </a:r>
            <a:endParaRPr lang="it-IT" sz="2000" dirty="0" smtClean="0"/>
          </a:p>
          <a:p>
            <a:endParaRPr lang="it-IT" sz="2000" dirty="0" smtClean="0"/>
          </a:p>
          <a:p>
            <a:r>
              <a:rPr lang="it-IT" sz="2800" dirty="0" smtClean="0"/>
              <a:t>Flessibilità</a:t>
            </a:r>
          </a:p>
          <a:p>
            <a:endParaRPr lang="it-IT" sz="2000" dirty="0" smtClean="0"/>
          </a:p>
          <a:p>
            <a:r>
              <a:rPr lang="it-IT" sz="2800" dirty="0" smtClean="0"/>
              <a:t>Sicurezza</a:t>
            </a:r>
          </a:p>
          <a:p>
            <a:endParaRPr lang="it-IT" sz="2400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5" name="Ovale 14"/>
          <p:cNvSpPr/>
          <p:nvPr/>
        </p:nvSpPr>
        <p:spPr>
          <a:xfrm>
            <a:off x="1143000" y="3658612"/>
            <a:ext cx="76200" cy="76200"/>
          </a:xfrm>
          <a:prstGeom prst="ellipse">
            <a:avLst/>
          </a:prstGeom>
          <a:ln>
            <a:solidFill>
              <a:srgbClr val="1574A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Ovale 15"/>
          <p:cNvSpPr/>
          <p:nvPr/>
        </p:nvSpPr>
        <p:spPr>
          <a:xfrm>
            <a:off x="1143000" y="4344412"/>
            <a:ext cx="76200" cy="76200"/>
          </a:xfrm>
          <a:prstGeom prst="ellipse">
            <a:avLst/>
          </a:prstGeom>
          <a:ln>
            <a:solidFill>
              <a:srgbClr val="1574A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Ovale 16"/>
          <p:cNvSpPr/>
          <p:nvPr/>
        </p:nvSpPr>
        <p:spPr>
          <a:xfrm>
            <a:off x="1143000" y="5105400"/>
            <a:ext cx="76200" cy="76200"/>
          </a:xfrm>
          <a:prstGeom prst="ellipse">
            <a:avLst/>
          </a:prstGeom>
          <a:ln>
            <a:solidFill>
              <a:srgbClr val="1574A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8" name="Immagine 17" descr="downloa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2133600"/>
            <a:ext cx="5105400" cy="4654027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609600" y="16764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Connessione FTP tramite script PHP</a:t>
            </a:r>
            <a:endParaRPr lang="it-IT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Cielo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1380</TotalTime>
  <Words>396</Words>
  <Application>Microsoft PowerPoint per Mac</Application>
  <PresentationFormat>Presentazione su schermo (4:3)</PresentationFormat>
  <Paragraphs>117</Paragraphs>
  <Slides>11</Slides>
  <Notes>2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UNIVERSITÀ DEGLI STUDI DI MODENA E REGGIO EMILIA DIPARTIMENTO DI INGEGNERIA “Enzo Ferrari”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UNIVERSITÀ DEGLI STUDI DI MODENA E REGGIO EMILIA DIPARTIMENTO DI INGEGNERIA “Enzo Ferrari” </dc:title>
  <dc:creator>Federico  Bolelli</dc:creator>
  <cp:lastModifiedBy>Federico  Bolelli</cp:lastModifiedBy>
  <cp:revision>223</cp:revision>
  <dcterms:created xsi:type="dcterms:W3CDTF">2014-07-08T15:27:56Z</dcterms:created>
  <dcterms:modified xsi:type="dcterms:W3CDTF">2014-07-08T15:40:56Z</dcterms:modified>
</cp:coreProperties>
</file>